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73" r:id="rId4"/>
    <p:sldId id="265" r:id="rId5"/>
    <p:sldId id="286" r:id="rId6"/>
    <p:sldId id="266" r:id="rId7"/>
    <p:sldId id="283" r:id="rId8"/>
    <p:sldId id="280" r:id="rId9"/>
    <p:sldId id="261" r:id="rId10"/>
    <p:sldId id="262" r:id="rId11"/>
    <p:sldId id="263" r:id="rId12"/>
    <p:sldId id="264" r:id="rId13"/>
    <p:sldId id="282" r:id="rId14"/>
    <p:sldId id="284" r:id="rId15"/>
    <p:sldId id="275" r:id="rId16"/>
    <p:sldId id="268" r:id="rId17"/>
    <p:sldId id="270" r:id="rId18"/>
    <p:sldId id="285" r:id="rId19"/>
    <p:sldId id="271" r:id="rId20"/>
    <p:sldId id="296" r:id="rId21"/>
    <p:sldId id="295" r:id="rId22"/>
    <p:sldId id="287" r:id="rId23"/>
    <p:sldId id="288" r:id="rId24"/>
    <p:sldId id="294" r:id="rId25"/>
    <p:sldId id="257" r:id="rId26"/>
    <p:sldId id="258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310B5-99C3-413A-A224-209A370AA7B6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71816-429A-47CC-89F3-D2EA0724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was</a:t>
            </a:r>
            <a:r>
              <a:rPr lang="en-US" baseline="0" dirty="0"/>
              <a:t> a big year…</a:t>
            </a:r>
          </a:p>
          <a:p>
            <a:r>
              <a:rPr lang="en-US" dirty="0"/>
              <a:t>By comparison, the 2012-2013 and 2015-2016 winters</a:t>
            </a:r>
            <a:r>
              <a:rPr lang="en-US" baseline="0" dirty="0"/>
              <a:t> only cost $40-$45 million.</a:t>
            </a:r>
          </a:p>
          <a:p>
            <a:r>
              <a:rPr lang="en-US" dirty="0"/>
              <a:t>Even though</a:t>
            </a:r>
            <a:r>
              <a:rPr lang="en-US" baseline="0" dirty="0"/>
              <a:t> the </a:t>
            </a:r>
            <a:r>
              <a:rPr lang="en-US" baseline="0" dirty="0" err="1"/>
              <a:t>regs</a:t>
            </a:r>
            <a:r>
              <a:rPr lang="en-US" baseline="0" dirty="0"/>
              <a:t> speak mainly to interstates and “routes of significance”, we’re going to apply the same standards to all state routes.</a:t>
            </a:r>
          </a:p>
          <a:p>
            <a:r>
              <a:rPr lang="en-US" baseline="0" dirty="0"/>
              <a:t>Waze really challenged us to think differently about real-time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FEE0-3B83-4588-98B7-6A8CACC113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76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Researching past tweets to create a timeline.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FEE0-3B83-4588-98B7-6A8CACC113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Capturing</a:t>
            </a:r>
            <a:r>
              <a:rPr lang="en-US" baseline="0" dirty="0"/>
              <a:t> tweets in the database.</a:t>
            </a:r>
            <a:endParaRPr dirty="0"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89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Weather - AVL Treatment Decay</a:t>
            </a:r>
            <a:r>
              <a:rPr lang="en-US" baseline="0" dirty="0"/>
              <a:t>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FEE0-3B83-4588-98B7-6A8CACC113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4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Weather- AVL Treatment County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FEE0-3B83-4588-98B7-6A8CACC113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</a:t>
            </a:r>
            <a:r>
              <a:rPr lang="en-US" baseline="0" dirty="0"/>
              <a:t> a quick list of our software stack and some of the more popular pieces of data that we’re mashing together.</a:t>
            </a:r>
          </a:p>
          <a:p>
            <a:r>
              <a:rPr lang="en-US" baseline="0" dirty="0"/>
              <a:t>I’m going to try getting through all of these data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FEE0-3B83-4588-98B7-6A8CACC113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2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here </a:t>
            </a:r>
            <a:r>
              <a:rPr lang="en-US" dirty="0"/>
              <a:t>is a quick visual of</a:t>
            </a:r>
            <a:r>
              <a:rPr lang="en-US" baseline="0" dirty="0"/>
              <a:t> the data flow.  With the ability to pull and push data to and from multiple platforms, the possibilities are endless.  We can now directly communicate with cars, people, and infrastructure.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FEE0-3B83-4588-98B7-6A8CACC113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license HERE Traffic data.  It </a:t>
            </a:r>
            <a:r>
              <a:rPr lang="en-US" baseline="0" dirty="0"/>
              <a:t>serves as the anchor for everything else that we do.  All of the other data sources can be compared or measured against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FEE0-3B83-4588-98B7-6A8CACC113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9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several</a:t>
            </a:r>
            <a:r>
              <a:rPr lang="en-US" baseline="0" dirty="0"/>
              <a:t> extra columns that are not displayed.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17D9-18BC-44BE-9C81-41F1D12B06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7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Kentucky</a:t>
            </a:r>
            <a:r>
              <a:rPr lang="en-US" baseline="0" dirty="0"/>
              <a:t> was one of the first organizations to join the Waze Connected Citizen’s Program.</a:t>
            </a:r>
          </a:p>
          <a:p>
            <a:r>
              <a:rPr lang="en-US" baseline="0" dirty="0"/>
              <a:t>Our official launch was October 2014.</a:t>
            </a:r>
          </a:p>
          <a:p>
            <a:r>
              <a:rPr lang="en-US" baseline="0" dirty="0"/>
              <a:t>Kentucky has been on the agenda twice since then for the Global Waze Summit.</a:t>
            </a:r>
          </a:p>
          <a:p>
            <a:endParaRPr lang="en-US" baseline="0" dirty="0"/>
          </a:p>
          <a:p>
            <a:r>
              <a:rPr lang="en-US" dirty="0"/>
              <a:t>https://www.youtube.com/watch?v=pcb8IYvOXDc&amp;feature=youtu.be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FEE0-3B83-4588-98B7-6A8CACC113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it all work?  Explain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data exchange.  We receive data every 2 minutes.  We provide a feed to Waze that allows them to consume our data at their convenience.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978132" y="8842028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03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data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we receive?  Emphasis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fact that we do NOT receive personal information; nor do we receive police officer locations.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receive two types of data:  GPS generated traffic jams and User reported incidents.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Jams are extremely reliable and incidents can be subjective.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Incidents allow us a view of the driver’s perspective though.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978132" y="8842028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53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get this question all of the time….  How reliable is it?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scores.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emember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talk about Government IDs here!!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978132" y="8842028"/>
            <a:ext cx="3043343" cy="465454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92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4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0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6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1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7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7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A5F2-45A6-482B-B570-6F2E501D08B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1C0F-89B6-4891-BB81-A3554162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1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hris.Lambert@ky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.Gould@ky.gov" TargetMode="External"/><Relationship Id="rId2" Type="http://schemas.openxmlformats.org/officeDocument/2006/relationships/hyperlink" Target="mailto:Chris.Lambert@ky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Vineet.Kumar@ky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pcb8IYvOXDc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Intelligent Transportation Systems:  Real-Time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Chris.Lambert@ky.gov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799" y="412750"/>
            <a:ext cx="1056640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685721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748" y="412750"/>
            <a:ext cx="10560503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73959454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748" y="412750"/>
            <a:ext cx="10560503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177262871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Waze:  Incident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X, Y Coordinates</a:t>
            </a:r>
          </a:p>
          <a:p>
            <a:r>
              <a:rPr lang="en-US" dirty="0"/>
              <a:t>Type/Subtype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County, City</a:t>
            </a:r>
          </a:p>
          <a:p>
            <a:r>
              <a:rPr lang="en-US" dirty="0"/>
              <a:t>Roadway Type</a:t>
            </a:r>
          </a:p>
          <a:p>
            <a:r>
              <a:rPr lang="en-US" dirty="0"/>
              <a:t>Street Name</a:t>
            </a:r>
          </a:p>
          <a:p>
            <a:r>
              <a:rPr lang="en-US" dirty="0"/>
              <a:t>Heading</a:t>
            </a:r>
          </a:p>
          <a:p>
            <a:r>
              <a:rPr lang="en-US" dirty="0"/>
              <a:t>User Rating</a:t>
            </a:r>
          </a:p>
          <a:p>
            <a:r>
              <a:rPr lang="en-US" dirty="0"/>
              <a:t>Reliability Rating</a:t>
            </a:r>
          </a:p>
          <a:p>
            <a:r>
              <a:rPr lang="en-US" dirty="0"/>
              <a:t>Description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RT_Unique</a:t>
            </a:r>
            <a:endParaRPr lang="en-US" dirty="0"/>
          </a:p>
          <a:p>
            <a:r>
              <a:rPr lang="en-US" dirty="0"/>
              <a:t>District</a:t>
            </a:r>
          </a:p>
          <a:p>
            <a:r>
              <a:rPr lang="en-US" dirty="0"/>
              <a:t>County</a:t>
            </a:r>
          </a:p>
          <a:p>
            <a:r>
              <a:rPr lang="en-US" dirty="0"/>
              <a:t>Route</a:t>
            </a:r>
          </a:p>
          <a:p>
            <a:r>
              <a:rPr lang="en-US" dirty="0"/>
              <a:t>Mile point</a:t>
            </a:r>
          </a:p>
          <a:p>
            <a:r>
              <a:rPr lang="en-US" dirty="0"/>
              <a:t>Year</a:t>
            </a:r>
          </a:p>
          <a:p>
            <a:r>
              <a:rPr lang="en-US" dirty="0"/>
              <a:t>Month</a:t>
            </a:r>
          </a:p>
          <a:p>
            <a:r>
              <a:rPr lang="en-US" dirty="0"/>
              <a:t>Day</a:t>
            </a:r>
          </a:p>
          <a:p>
            <a:r>
              <a:rPr lang="en-US" dirty="0"/>
              <a:t>Weekday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166360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Waze:  Traffic Jams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X, Y Coordinates</a:t>
            </a:r>
          </a:p>
          <a:p>
            <a:r>
              <a:rPr lang="en-US" dirty="0"/>
              <a:t>Delay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County, City</a:t>
            </a:r>
          </a:p>
          <a:p>
            <a:r>
              <a:rPr lang="en-US" dirty="0"/>
              <a:t>Roadway Type</a:t>
            </a:r>
          </a:p>
          <a:p>
            <a:r>
              <a:rPr lang="en-US" dirty="0"/>
              <a:t>Street Name</a:t>
            </a:r>
          </a:p>
          <a:p>
            <a:r>
              <a:rPr lang="en-US" dirty="0"/>
              <a:t>Length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RT_Unique</a:t>
            </a:r>
            <a:endParaRPr lang="en-US" dirty="0"/>
          </a:p>
          <a:p>
            <a:r>
              <a:rPr lang="en-US" dirty="0"/>
              <a:t>District</a:t>
            </a:r>
          </a:p>
          <a:p>
            <a:r>
              <a:rPr lang="en-US" dirty="0"/>
              <a:t>County</a:t>
            </a:r>
          </a:p>
          <a:p>
            <a:r>
              <a:rPr lang="en-US" dirty="0"/>
              <a:t>Route</a:t>
            </a:r>
          </a:p>
          <a:p>
            <a:r>
              <a:rPr lang="en-US" dirty="0"/>
              <a:t>Beginning Mile Point</a:t>
            </a:r>
          </a:p>
          <a:p>
            <a:r>
              <a:rPr lang="en-US" dirty="0"/>
              <a:t>Ending Mile Point</a:t>
            </a:r>
          </a:p>
          <a:p>
            <a:r>
              <a:rPr lang="en-US" dirty="0"/>
              <a:t>Year</a:t>
            </a:r>
          </a:p>
          <a:p>
            <a:r>
              <a:rPr lang="en-US" dirty="0"/>
              <a:t>Month</a:t>
            </a:r>
          </a:p>
          <a:p>
            <a:r>
              <a:rPr lang="en-US" dirty="0"/>
              <a:t>Day</a:t>
            </a:r>
          </a:p>
          <a:p>
            <a:r>
              <a:rPr lang="en-US" dirty="0"/>
              <a:t>Weekday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148724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981199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B0F0"/>
              </a:buClr>
              <a:buSzPct val="25000"/>
            </a:pPr>
            <a:r>
              <a:rPr lang="en-US" dirty="0">
                <a:solidFill>
                  <a:srgbClr val="0070C0"/>
                </a:solidFill>
                <a:latin typeface="+mn-lt"/>
                <a:ea typeface="Calibri"/>
                <a:cs typeface="Calibri"/>
                <a:sym typeface="Calibri"/>
              </a:rPr>
              <a:t>Social Media</a:t>
            </a:r>
          </a:p>
        </p:txBody>
      </p:sp>
      <p:pic>
        <p:nvPicPr>
          <p:cNvPr id="198" name="Shape 1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33018" y="1600201"/>
            <a:ext cx="452596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90983644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077700" cy="6477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5" name="Shape 198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0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7" y="0"/>
            <a:ext cx="10433785" cy="6400800"/>
          </a:xfrm>
          <a:prstGeom prst="rect">
            <a:avLst/>
          </a:prstGeom>
        </p:spPr>
      </p:pic>
      <p:pic>
        <p:nvPicPr>
          <p:cNvPr id="4" name="Shape 198"/>
          <p:cNvPicPr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X, Y Coordinates</a:t>
            </a:r>
          </a:p>
          <a:p>
            <a:r>
              <a:rPr lang="en-US" dirty="0"/>
              <a:t>140 characters of text</a:t>
            </a:r>
          </a:p>
          <a:p>
            <a:r>
              <a:rPr lang="en-US" dirty="0"/>
              <a:t>Links to photos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RT_Unique</a:t>
            </a:r>
            <a:r>
              <a:rPr lang="en-US" dirty="0"/>
              <a:t> </a:t>
            </a:r>
            <a:r>
              <a:rPr lang="en-US" sz="1400" dirty="0"/>
              <a:t>(if applicable)</a:t>
            </a:r>
          </a:p>
          <a:p>
            <a:r>
              <a:rPr lang="en-US" dirty="0"/>
              <a:t>District</a:t>
            </a:r>
          </a:p>
          <a:p>
            <a:r>
              <a:rPr lang="en-US" dirty="0"/>
              <a:t>County</a:t>
            </a:r>
          </a:p>
          <a:p>
            <a:r>
              <a:rPr lang="en-US" dirty="0"/>
              <a:t>Route</a:t>
            </a:r>
          </a:p>
          <a:p>
            <a:r>
              <a:rPr lang="en-US" dirty="0"/>
              <a:t>Mile Point </a:t>
            </a:r>
            <a:r>
              <a:rPr lang="en-US" sz="1400" dirty="0"/>
              <a:t>(if applicable)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101545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B0F0"/>
              </a:buClr>
              <a:buSzPct val="25000"/>
            </a:pPr>
            <a:r>
              <a:rPr lang="en-US" dirty="0">
                <a:solidFill>
                  <a:srgbClr val="0070C0"/>
                </a:solidFill>
                <a:latin typeface="+mn-lt"/>
                <a:ea typeface="Calibri"/>
                <a:cs typeface="Calibri"/>
                <a:sym typeface="Calibri"/>
              </a:rPr>
              <a:t>I-75 Pilot:  District 11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idx="1"/>
          </p:nvPr>
        </p:nvSpPr>
        <p:spPr>
          <a:xfrm>
            <a:off x="1981200" y="16002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B0F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Press Release</a:t>
            </a:r>
          </a:p>
          <a:p>
            <a:pPr marL="342900" indent="-342900">
              <a:spcBef>
                <a:spcPts val="640"/>
              </a:spcBef>
              <a:buClr>
                <a:srgbClr val="00B0F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Tweet closure within 20min</a:t>
            </a:r>
          </a:p>
          <a:p>
            <a:pPr marL="342900" indent="-342900">
              <a:spcBef>
                <a:spcPts val="640"/>
              </a:spcBef>
              <a:buClr>
                <a:srgbClr val="00B0F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Tweet opening within 20min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3429000"/>
            <a:ext cx="3448050" cy="176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3429001"/>
            <a:ext cx="3343274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334001"/>
            <a:ext cx="6877050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98"/>
          <p:cNvPicPr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655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Need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2014 Title 23 CFR 511.301-315</a:t>
            </a:r>
          </a:p>
          <a:p>
            <a:pPr lvl="1"/>
            <a:r>
              <a:rPr lang="en-US" dirty="0"/>
              <a:t>10/20 Minutes Timeframe</a:t>
            </a:r>
          </a:p>
          <a:p>
            <a:pPr lvl="1"/>
            <a:r>
              <a:rPr lang="en-US" dirty="0"/>
              <a:t>Road and/or Lane Closures</a:t>
            </a:r>
          </a:p>
          <a:p>
            <a:pPr lvl="1"/>
            <a:r>
              <a:rPr lang="en-US" dirty="0"/>
              <a:t>Roadway Weather and/or Environmental Conditions</a:t>
            </a:r>
          </a:p>
          <a:p>
            <a:pPr lvl="1"/>
            <a:r>
              <a:rPr lang="en-US" dirty="0"/>
              <a:t>Travel Times or Speeds</a:t>
            </a:r>
          </a:p>
          <a:p>
            <a:pPr lvl="1"/>
            <a:r>
              <a:rPr lang="en-US" dirty="0"/>
              <a:t>Data Accuracy of 85%</a:t>
            </a:r>
          </a:p>
          <a:p>
            <a:pPr lvl="1"/>
            <a:r>
              <a:rPr lang="en-US" dirty="0"/>
              <a:t>Data Availability of 90%</a:t>
            </a:r>
          </a:p>
          <a:p>
            <a:r>
              <a:rPr lang="en-US" dirty="0"/>
              <a:t>2013-2014 Winter:  $78mil and salt shortage</a:t>
            </a:r>
          </a:p>
          <a:p>
            <a:r>
              <a:rPr lang="en-US" dirty="0"/>
              <a:t>2014 Waze Connected Citizens Program</a:t>
            </a:r>
          </a:p>
          <a:p>
            <a:r>
              <a:rPr lang="en-US" dirty="0"/>
              <a:t>2014-2015 Winter: $68mil and I-65 shutdown</a:t>
            </a:r>
          </a:p>
          <a:p>
            <a:r>
              <a:rPr lang="en-US" dirty="0"/>
              <a:t>2015-2016 Winter: $56mil and I-75 shutdown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1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KYTC Snow Plows</a:t>
            </a:r>
          </a:p>
        </p:txBody>
      </p:sp>
      <p:pic>
        <p:nvPicPr>
          <p:cNvPr id="1026" name="Picture 2" descr="web1_FlemingSalt.jpg (640×4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3" y="10194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ow_4443_t607.jpg (607×36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73" y="2152930"/>
            <a:ext cx="57816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68155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KYTC AVL (Snow Plow)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X, Y Coordinates</a:t>
            </a:r>
          </a:p>
          <a:p>
            <a:r>
              <a:rPr lang="en-US" dirty="0"/>
              <a:t>Velocity (MPH)</a:t>
            </a:r>
          </a:p>
          <a:p>
            <a:r>
              <a:rPr lang="en-US" dirty="0"/>
              <a:t>Direction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Year</a:t>
            </a:r>
          </a:p>
          <a:p>
            <a:r>
              <a:rPr lang="en-US" dirty="0"/>
              <a:t>Month</a:t>
            </a:r>
          </a:p>
          <a:p>
            <a:r>
              <a:rPr lang="en-US" dirty="0"/>
              <a:t>Day</a:t>
            </a:r>
          </a:p>
          <a:p>
            <a:r>
              <a:rPr lang="en-US" dirty="0"/>
              <a:t>Hour</a:t>
            </a:r>
          </a:p>
          <a:p>
            <a:r>
              <a:rPr lang="en-US" dirty="0"/>
              <a:t>Minute</a:t>
            </a:r>
          </a:p>
          <a:p>
            <a:r>
              <a:rPr lang="en-US" dirty="0"/>
              <a:t>Second</a:t>
            </a:r>
          </a:p>
          <a:p>
            <a:r>
              <a:rPr lang="en-US" dirty="0"/>
              <a:t>Plow Status</a:t>
            </a:r>
          </a:p>
          <a:p>
            <a:r>
              <a:rPr lang="en-US" dirty="0"/>
              <a:t>Dry Rate</a:t>
            </a:r>
          </a:p>
          <a:p>
            <a:r>
              <a:rPr lang="en-US" dirty="0"/>
              <a:t>Liquid Rate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RT_Unique</a:t>
            </a:r>
            <a:endParaRPr lang="en-US" dirty="0"/>
          </a:p>
          <a:p>
            <a:r>
              <a:rPr lang="en-US" dirty="0"/>
              <a:t>Road Name</a:t>
            </a:r>
          </a:p>
          <a:p>
            <a:r>
              <a:rPr lang="en-US" dirty="0"/>
              <a:t>Route</a:t>
            </a:r>
          </a:p>
          <a:p>
            <a:r>
              <a:rPr lang="en-US" dirty="0"/>
              <a:t>County</a:t>
            </a:r>
          </a:p>
          <a:p>
            <a:r>
              <a:rPr lang="en-US" dirty="0"/>
              <a:t>District</a:t>
            </a:r>
          </a:p>
          <a:p>
            <a:r>
              <a:rPr lang="en-US" dirty="0"/>
              <a:t>Begin/End Mile Point</a:t>
            </a:r>
          </a:p>
          <a:p>
            <a:r>
              <a:rPr lang="en-US" dirty="0"/>
              <a:t>Dry Cost</a:t>
            </a:r>
          </a:p>
          <a:p>
            <a:r>
              <a:rPr lang="en-US" dirty="0"/>
              <a:t>Liquid Cost</a:t>
            </a:r>
          </a:p>
          <a:p>
            <a:r>
              <a:rPr lang="en-US" dirty="0"/>
              <a:t>Event Name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260234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4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35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19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8100"/>
            <a:ext cx="12134850" cy="6781800"/>
          </a:xfrm>
          <a:prstGeom prst="rect">
            <a:avLst/>
          </a:prstGeom>
        </p:spPr>
      </p:pic>
      <p:sp>
        <p:nvSpPr>
          <p:cNvPr id="3" name="Footer Placeholder 3"/>
          <p:cNvSpPr>
            <a:spLocks noGrp="1"/>
          </p:cNvSpPr>
          <p:nvPr/>
        </p:nvSpPr>
        <p:spPr>
          <a:xfrm>
            <a:off x="4038600" y="6359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Chris.Lambert@ky.gov  |  http://transportation.ky.gov/realtime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2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Incident Review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66887"/>
            <a:ext cx="10134600" cy="332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3365426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1" y="363989"/>
            <a:ext cx="10667235" cy="6217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4216136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01"/>
            <a:ext cx="12192000" cy="6041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54102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49"/>
            <a:ext cx="12192000" cy="6160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681419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33"/>
            <a:ext cx="6153150" cy="4991100"/>
          </a:xfrm>
          <a:prstGeom prst="rect">
            <a:avLst/>
          </a:prstGeom>
        </p:spPr>
      </p:pic>
      <p:pic>
        <p:nvPicPr>
          <p:cNvPr id="2050" name="Picture 2" descr="Google Science Journal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368533"/>
            <a:ext cx="6038850" cy="33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8"/>
          <p:cNvSpPr txBox="1">
            <a:spLocks/>
          </p:cNvSpPr>
          <p:nvPr/>
        </p:nvSpPr>
        <p:spPr>
          <a:xfrm>
            <a:off x="415600" y="126584"/>
            <a:ext cx="11360799" cy="1011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5"/>
                </a:solidFill>
                <a:latin typeface="+mn-lt"/>
              </a:rPr>
              <a:t>Rising Expectations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4203" y="1722202"/>
            <a:ext cx="4496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 Science Journal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3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Software and Data Mashup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4950"/>
            <a:ext cx="5181600" cy="4672013"/>
          </a:xfrm>
        </p:spPr>
        <p:txBody>
          <a:bodyPr>
            <a:normAutofit/>
          </a:bodyPr>
          <a:lstStyle/>
          <a:p>
            <a:r>
              <a:rPr lang="en-US" dirty="0"/>
              <a:t>ArcGIS Online</a:t>
            </a:r>
          </a:p>
          <a:p>
            <a:r>
              <a:rPr lang="en-US" dirty="0"/>
              <a:t>Python Language</a:t>
            </a:r>
          </a:p>
          <a:p>
            <a:r>
              <a:rPr lang="en-US" dirty="0"/>
              <a:t>Kafka</a:t>
            </a:r>
          </a:p>
          <a:p>
            <a:r>
              <a:rPr lang="en-US" dirty="0"/>
              <a:t>Spark</a:t>
            </a:r>
          </a:p>
          <a:p>
            <a:r>
              <a:rPr lang="en-US" dirty="0" err="1"/>
              <a:t>Elasticsearch</a:t>
            </a:r>
            <a:endParaRPr lang="en-US" dirty="0"/>
          </a:p>
          <a:p>
            <a:r>
              <a:rPr lang="en-US" dirty="0"/>
              <a:t>Hadoop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Currently processing 15-20mil records per day.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4950"/>
            <a:ext cx="5181600" cy="4672013"/>
          </a:xfrm>
        </p:spPr>
        <p:txBody>
          <a:bodyPr>
            <a:normAutofit/>
          </a:bodyPr>
          <a:lstStyle/>
          <a:p>
            <a:r>
              <a:rPr lang="en-US" dirty="0"/>
              <a:t>Waze</a:t>
            </a:r>
          </a:p>
          <a:p>
            <a:r>
              <a:rPr lang="en-US" dirty="0"/>
              <a:t>KYTC Snow Plows</a:t>
            </a:r>
          </a:p>
          <a:p>
            <a:r>
              <a:rPr lang="en-US" dirty="0"/>
              <a:t>Twitter / Social Media</a:t>
            </a:r>
          </a:p>
          <a:p>
            <a:r>
              <a:rPr lang="en-US" dirty="0"/>
              <a:t>HERE Traffic</a:t>
            </a:r>
          </a:p>
          <a:p>
            <a:r>
              <a:rPr lang="en-US" dirty="0" err="1"/>
              <a:t>KYMesonet</a:t>
            </a:r>
            <a:r>
              <a:rPr lang="en-US" dirty="0"/>
              <a:t> Air Temps</a:t>
            </a:r>
          </a:p>
          <a:p>
            <a:r>
              <a:rPr lang="en-US" dirty="0"/>
              <a:t>KYTC RWIS Pavement Temps</a:t>
            </a:r>
          </a:p>
          <a:p>
            <a:r>
              <a:rPr lang="en-US" dirty="0" err="1"/>
              <a:t>CoCoRahs</a:t>
            </a:r>
            <a:r>
              <a:rPr lang="en-US" dirty="0"/>
              <a:t> Precipitation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92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&amp; Comments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Chris.Lambert@ky.gov</a:t>
            </a:r>
            <a:r>
              <a:rPr lang="en-US" dirty="0"/>
              <a:t>, ITS/Waze</a:t>
            </a:r>
          </a:p>
          <a:p>
            <a:r>
              <a:rPr lang="en-US" dirty="0">
                <a:hlinkClick r:id="rId3"/>
              </a:rPr>
              <a:t>Jeremy.Gould@ky.gov</a:t>
            </a:r>
            <a:r>
              <a:rPr lang="en-US" dirty="0"/>
              <a:t>, GIS</a:t>
            </a:r>
          </a:p>
          <a:p>
            <a:r>
              <a:rPr lang="en-US" dirty="0">
                <a:hlinkClick r:id="rId4"/>
              </a:rPr>
              <a:t>Vineet.Kumar@ky.gov</a:t>
            </a:r>
            <a:r>
              <a:rPr lang="en-US" dirty="0"/>
              <a:t>, Hadoop/Spark</a:t>
            </a:r>
          </a:p>
          <a:p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14287"/>
            <a:ext cx="9534525" cy="68294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6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Weather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r>
              <a:rPr lang="en-US" dirty="0"/>
              <a:t>RWIS/</a:t>
            </a:r>
            <a:r>
              <a:rPr lang="en-US" dirty="0" err="1"/>
              <a:t>KYMesonet</a:t>
            </a:r>
            <a:endParaRPr lang="en-US" dirty="0"/>
          </a:p>
          <a:p>
            <a:pPr lvl="1"/>
            <a:r>
              <a:rPr lang="en-US" dirty="0"/>
              <a:t>District Averages the County</a:t>
            </a:r>
          </a:p>
          <a:p>
            <a:pPr lvl="1"/>
            <a:r>
              <a:rPr lang="en-US" dirty="0"/>
              <a:t>County Searches for Nearest</a:t>
            </a:r>
          </a:p>
          <a:p>
            <a:pPr lvl="1"/>
            <a:r>
              <a:rPr lang="en-US" dirty="0"/>
              <a:t>Set to 1 hour increments in Summer</a:t>
            </a:r>
          </a:p>
          <a:p>
            <a:pPr lvl="1"/>
            <a:r>
              <a:rPr lang="en-US" dirty="0"/>
              <a:t>Set to 5min increments in Winter</a:t>
            </a:r>
          </a:p>
          <a:p>
            <a:endParaRPr lang="en-US" dirty="0"/>
          </a:p>
          <a:p>
            <a:r>
              <a:rPr lang="en-US" dirty="0" err="1"/>
              <a:t>CoCoRahs</a:t>
            </a:r>
            <a:r>
              <a:rPr lang="en-US" dirty="0"/>
              <a:t> Snowfall Data</a:t>
            </a:r>
          </a:p>
          <a:p>
            <a:pPr lvl="1"/>
            <a:r>
              <a:rPr lang="en-US" dirty="0"/>
              <a:t>Certified reporters submit snowfall between 5a-10am</a:t>
            </a:r>
          </a:p>
          <a:p>
            <a:pPr lvl="1"/>
            <a:r>
              <a:rPr lang="en-US" dirty="0"/>
              <a:t>KYTC updates every 24 hours.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265394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" y="869950"/>
            <a:ext cx="12078930" cy="54864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828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0"/>
            <a:ext cx="2738761" cy="2872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5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HERE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TMC Number</a:t>
            </a:r>
          </a:p>
          <a:p>
            <a:r>
              <a:rPr lang="en-US" dirty="0"/>
              <a:t>Roadway ID</a:t>
            </a:r>
          </a:p>
          <a:p>
            <a:r>
              <a:rPr lang="en-US" dirty="0"/>
              <a:t>Road Description</a:t>
            </a:r>
          </a:p>
          <a:p>
            <a:r>
              <a:rPr lang="en-US" dirty="0"/>
              <a:t>Base Timestamp</a:t>
            </a:r>
          </a:p>
          <a:p>
            <a:r>
              <a:rPr lang="en-US" dirty="0"/>
              <a:t>TMC Description</a:t>
            </a:r>
          </a:p>
          <a:p>
            <a:r>
              <a:rPr lang="en-US" dirty="0"/>
              <a:t>TMC Length</a:t>
            </a:r>
          </a:p>
          <a:p>
            <a:r>
              <a:rPr lang="en-US" dirty="0"/>
              <a:t>Type (such as “Normal Traffic Lanes”)</a:t>
            </a:r>
          </a:p>
          <a:p>
            <a:r>
              <a:rPr lang="en-US" dirty="0"/>
              <a:t>Status (such as “Open”)</a:t>
            </a:r>
          </a:p>
          <a:p>
            <a:r>
              <a:rPr lang="en-US" dirty="0"/>
              <a:t>Speed Uncapped</a:t>
            </a:r>
          </a:p>
          <a:p>
            <a:r>
              <a:rPr lang="en-US" dirty="0"/>
              <a:t>Free Flow</a:t>
            </a:r>
          </a:p>
          <a:p>
            <a:r>
              <a:rPr lang="en-US" dirty="0"/>
              <a:t>Jam Factor</a:t>
            </a:r>
          </a:p>
          <a:p>
            <a:r>
              <a:rPr lang="en-US" dirty="0"/>
              <a:t>Confidence</a:t>
            </a:r>
          </a:p>
          <a:p>
            <a:r>
              <a:rPr lang="en-US" dirty="0"/>
              <a:t>State</a:t>
            </a:r>
          </a:p>
          <a:p>
            <a:r>
              <a:rPr lang="en-US" dirty="0"/>
              <a:t>County</a:t>
            </a:r>
          </a:p>
          <a:p>
            <a:r>
              <a:rPr lang="en-US" dirty="0"/>
              <a:t>Direction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RT_Unique</a:t>
            </a:r>
            <a:endParaRPr lang="en-US" dirty="0"/>
          </a:p>
          <a:p>
            <a:r>
              <a:rPr lang="en-US" dirty="0"/>
              <a:t>Year</a:t>
            </a:r>
          </a:p>
          <a:p>
            <a:r>
              <a:rPr lang="en-US" dirty="0"/>
              <a:t>Month</a:t>
            </a:r>
          </a:p>
          <a:p>
            <a:r>
              <a:rPr lang="en-US" dirty="0"/>
              <a:t>Day</a:t>
            </a:r>
          </a:p>
          <a:p>
            <a:r>
              <a:rPr lang="en-US" dirty="0"/>
              <a:t>Weekday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</p:spTree>
    <p:extLst>
      <p:ext uri="{BB962C8B-B14F-4D97-AF65-F5344CB8AC3E}">
        <p14:creationId xmlns:p14="http://schemas.microsoft.com/office/powerpoint/2010/main" val="270113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195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+mn-lt"/>
              </a:rPr>
              <a:t>HERE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132"/>
            <a:ext cx="12111990" cy="5416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Chris.Lambert@ky.gov  |  http://transportation.ky.gov/realtime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5" y="986257"/>
            <a:ext cx="11953349" cy="4389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52" y="5486400"/>
            <a:ext cx="1298048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1957" y="5375377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5"/>
              </a:rPr>
              <a:t>Video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718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Chris Lambert</Speakers>
    <Year xmlns="b47a5aad-adfb-4dac-9d3f-47090e67d565">2016</Year>
    <Section xmlns="b47a5aad-adfb-4dac-9d3f-47090e67d565">General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A4250AB3-21C1-43CA-A4B1-3F958D6F2C5F}"/>
</file>

<file path=customXml/itemProps2.xml><?xml version="1.0" encoding="utf-8"?>
<ds:datastoreItem xmlns:ds="http://schemas.openxmlformats.org/officeDocument/2006/customXml" ds:itemID="{A19B4C55-5F54-40A2-9DD1-04CC85EC6B0F}"/>
</file>

<file path=customXml/itemProps3.xml><?xml version="1.0" encoding="utf-8"?>
<ds:datastoreItem xmlns:ds="http://schemas.openxmlformats.org/officeDocument/2006/customXml" ds:itemID="{EEA72EE9-A274-4BC1-AB8A-4BAC20BA1DB4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830</Words>
  <Application>Microsoft Office PowerPoint</Application>
  <PresentationFormat>Widescreen</PresentationFormat>
  <Paragraphs>217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Intelligent Transportation Systems:  Real-Time Data</vt:lpstr>
      <vt:lpstr>Need for Change</vt:lpstr>
      <vt:lpstr>Software and Data Mashup</vt:lpstr>
      <vt:lpstr>PowerPoint Presentation</vt:lpstr>
      <vt:lpstr>Weather Data</vt:lpstr>
      <vt:lpstr>PowerPoint Presentation</vt:lpstr>
      <vt:lpstr>HERE Data</vt:lpstr>
      <vt:lpstr>HERE Data</vt:lpstr>
      <vt:lpstr>PowerPoint Presentation</vt:lpstr>
      <vt:lpstr>PowerPoint Presentation</vt:lpstr>
      <vt:lpstr>PowerPoint Presentation</vt:lpstr>
      <vt:lpstr>PowerPoint Presentation</vt:lpstr>
      <vt:lpstr>Waze:  Incident Data</vt:lpstr>
      <vt:lpstr>Waze:  Traffic Jams</vt:lpstr>
      <vt:lpstr>Social Media</vt:lpstr>
      <vt:lpstr>PowerPoint Presentation</vt:lpstr>
      <vt:lpstr>PowerPoint Presentation</vt:lpstr>
      <vt:lpstr>Social Media</vt:lpstr>
      <vt:lpstr>I-75 Pilot:  District 11</vt:lpstr>
      <vt:lpstr>KYTC Snow Plows</vt:lpstr>
      <vt:lpstr>KYTC AVL (Snow Plow)</vt:lpstr>
      <vt:lpstr>PowerPoint Presentation</vt:lpstr>
      <vt:lpstr>PowerPoint Presentation</vt:lpstr>
      <vt:lpstr>PowerPoint Presentation</vt:lpstr>
      <vt:lpstr>Incident Review</vt:lpstr>
      <vt:lpstr>PowerPoint Presentation</vt:lpstr>
      <vt:lpstr>PowerPoint Presentation</vt:lpstr>
      <vt:lpstr>PowerPoint Presentation</vt:lpstr>
      <vt:lpstr>PowerPoint Presentation</vt:lpstr>
      <vt:lpstr>Question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Transportation Systems</dc:title>
  <dc:creator>Chris Lambert</dc:creator>
  <cp:lastModifiedBy>Chris Lambert</cp:lastModifiedBy>
  <cp:revision>24</cp:revision>
  <dcterms:created xsi:type="dcterms:W3CDTF">2016-09-05T18:20:06Z</dcterms:created>
  <dcterms:modified xsi:type="dcterms:W3CDTF">2016-09-07T03:28:44Z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